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311" r:id="rId5"/>
    <p:sldId id="312" r:id="rId6"/>
    <p:sldId id="317" r:id="rId7"/>
    <p:sldId id="318" r:id="rId8"/>
    <p:sldId id="319" r:id="rId9"/>
    <p:sldId id="313" r:id="rId10"/>
    <p:sldId id="309" r:id="rId11"/>
    <p:sldId id="329" r:id="rId12"/>
    <p:sldId id="310" r:id="rId13"/>
    <p:sldId id="301" r:id="rId14"/>
    <p:sldId id="288" r:id="rId15"/>
    <p:sldId id="330" r:id="rId16"/>
    <p:sldId id="331" r:id="rId17"/>
    <p:sldId id="332" r:id="rId18"/>
    <p:sldId id="333" r:id="rId19"/>
    <p:sldId id="334" r:id="rId20"/>
    <p:sldId id="335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302" r:id="rId31"/>
    <p:sldId id="303" r:id="rId32"/>
    <p:sldId id="262" r:id="rId33"/>
    <p:sldId id="263" r:id="rId34"/>
    <p:sldId id="264" r:id="rId35"/>
    <p:sldId id="306" r:id="rId36"/>
    <p:sldId id="265" r:id="rId37"/>
    <p:sldId id="269" r:id="rId38"/>
    <p:sldId id="270" r:id="rId39"/>
    <p:sldId id="271" r:id="rId40"/>
    <p:sldId id="272" r:id="rId41"/>
    <p:sldId id="275" r:id="rId42"/>
    <p:sldId id="276" r:id="rId43"/>
    <p:sldId id="277" r:id="rId44"/>
    <p:sldId id="278" r:id="rId45"/>
    <p:sldId id="274" r:id="rId46"/>
    <p:sldId id="280" r:id="rId47"/>
    <p:sldId id="281" r:id="rId48"/>
    <p:sldId id="282" r:id="rId49"/>
    <p:sldId id="283" r:id="rId50"/>
    <p:sldId id="338" r:id="rId51"/>
    <p:sldId id="315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0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6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52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4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7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37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8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8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84656-5493-42DB-AF9F-E8857CF3768B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D2379-C2C3-49DB-AA3B-4F95E27F6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Transurethral Resection of Prostate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1587"/>
            <a:ext cx="9144000" cy="1655762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200" dirty="0" smtClean="0">
                <a:solidFill>
                  <a:srgbClr val="00B0F0"/>
                </a:solidFill>
              </a:rPr>
              <a:t>Alireza FARSHI, M.D.,</a:t>
            </a:r>
            <a:r>
              <a:rPr lang="en-US" sz="3200" dirty="0" smtClean="0">
                <a:solidFill>
                  <a:srgbClr val="00B0F0"/>
                </a:solidFill>
              </a:rPr>
              <a:t>MBA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Urology Department</a:t>
            </a:r>
          </a:p>
          <a:p>
            <a:r>
              <a:rPr lang="en-US" sz="3200" dirty="0" smtClean="0">
                <a:solidFill>
                  <a:srgbClr val="00B0F0"/>
                </a:solidFill>
              </a:rPr>
              <a:t>Tabriz university of Medical Sciences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2000"/>
            <a:ext cx="8229600" cy="53340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4400" b="1" dirty="0" smtClean="0"/>
          </a:p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4400" b="1" dirty="0" smtClean="0"/>
          </a:p>
          <a:p>
            <a:pPr algn="l" rtl="0" eaLnBrk="1" hangingPunct="1">
              <a:buClr>
                <a:srgbClr val="FF5050"/>
              </a:buClr>
              <a:buFont typeface="Wingdings" pitchFamily="2" charset="2"/>
              <a:buChar char="n"/>
              <a:defRPr/>
            </a:pPr>
            <a:r>
              <a:rPr lang="en-US" sz="3600" b="1" dirty="0" smtClean="0"/>
              <a:t>A </a:t>
            </a:r>
            <a:r>
              <a:rPr lang="en-US" sz="3600" b="1" dirty="0"/>
              <a:t>spinal anesthetic provides </a:t>
            </a:r>
            <a:r>
              <a:rPr lang="en-US" sz="3600" b="1" u="sng" dirty="0">
                <a:solidFill>
                  <a:srgbClr val="66FF66"/>
                </a:solidFill>
              </a:rPr>
              <a:t>adequate anesthesia</a:t>
            </a:r>
            <a:r>
              <a:rPr lang="en-US" sz="3600" b="1" dirty="0"/>
              <a:t> for the patient and </a:t>
            </a:r>
            <a:r>
              <a:rPr lang="en-US" sz="3600" b="1" u="sng" dirty="0">
                <a:solidFill>
                  <a:srgbClr val="66FF66"/>
                </a:solidFill>
              </a:rPr>
              <a:t>good relaxation</a:t>
            </a:r>
            <a:r>
              <a:rPr lang="en-US" sz="3600" b="1" dirty="0"/>
              <a:t> of the pelvic floor and the perineum for the surgeon.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sz="4000" dirty="0"/>
          </a:p>
          <a:p>
            <a:pPr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53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73725"/>
          </a:xfrm>
        </p:spPr>
        <p:txBody>
          <a:bodyPr>
            <a:normAutofit/>
          </a:bodyPr>
          <a:lstStyle/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/>
          </a:p>
          <a:p>
            <a:pPr marL="0" indent="0" algn="l" rtl="0" eaLnBrk="1" hangingPunct="1">
              <a:buNone/>
              <a:defRPr/>
            </a:pPr>
            <a:endParaRPr lang="en-US" sz="3600" b="1" dirty="0"/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/>
              <a:t>The </a:t>
            </a:r>
            <a:r>
              <a:rPr lang="en-US" sz="3600" b="1" dirty="0"/>
              <a:t>signs and symptoms </a:t>
            </a:r>
            <a:r>
              <a:rPr lang="en-US" sz="3600" b="1" u="sng" dirty="0">
                <a:solidFill>
                  <a:schemeClr val="tx2"/>
                </a:solidFill>
              </a:rPr>
              <a:t>of</a:t>
            </a:r>
            <a:r>
              <a:rPr lang="en-US" sz="3600" b="1" u="sng" dirty="0">
                <a:solidFill>
                  <a:srgbClr val="FFCC00"/>
                </a:solidFill>
              </a:rPr>
              <a:t> water intoxication</a:t>
            </a:r>
            <a:r>
              <a:rPr lang="en-US" sz="3600" b="1" dirty="0"/>
              <a:t> and fluid overload can be recognized early because the patient is awake.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/>
              <a:t> Accidental </a:t>
            </a:r>
            <a:r>
              <a:rPr lang="en-US" sz="3600" b="1" u="sng" dirty="0">
                <a:solidFill>
                  <a:srgbClr val="FFCC00"/>
                </a:solidFill>
              </a:rPr>
              <a:t>bladder perforation</a:t>
            </a:r>
            <a:r>
              <a:rPr lang="en-US" sz="3600" b="1" dirty="0"/>
              <a:t> is also recognized easily if the spinal level is limited to </a:t>
            </a:r>
            <a:r>
              <a:rPr lang="en-US" sz="3600" b="1" u="sng" dirty="0"/>
              <a:t>T10</a:t>
            </a:r>
            <a:r>
              <a:rPr lang="en-US" sz="3600" b="1" dirty="0"/>
              <a:t> because the patient would experience </a:t>
            </a:r>
            <a:r>
              <a:rPr lang="en-US" sz="3600" b="1" i="1" u="sng" dirty="0">
                <a:solidFill>
                  <a:srgbClr val="66FF66"/>
                </a:solidFill>
              </a:rPr>
              <a:t>abdominal or shoulder pain.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solidFill>
                <a:srgbClr val="66FF66"/>
              </a:solidFill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831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>
              <a:effectLst/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z="3600" b="1" dirty="0" smtClean="0">
              <a:solidFill>
                <a:srgbClr val="FFCC00"/>
              </a:solidFill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General </a:t>
            </a:r>
            <a:r>
              <a:rPr lang="en-US" sz="3600" b="1" dirty="0">
                <a:solidFill>
                  <a:srgbClr val="FFCC00"/>
                </a:solidFill>
              </a:rPr>
              <a:t>anesthesia</a:t>
            </a:r>
            <a:r>
              <a:rPr lang="en-US" sz="3600" b="1" dirty="0"/>
              <a:t> may be necessary in patients who require </a:t>
            </a:r>
            <a:r>
              <a:rPr lang="en-US" sz="3600" b="1" dirty="0" err="1"/>
              <a:t>ventilatory</a:t>
            </a:r>
            <a:r>
              <a:rPr lang="en-US" sz="3600" b="1" dirty="0"/>
              <a:t> or hemodynamic support, have a contraindication to regional anesthesia, or refuse regional anesthesia.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34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098" y="901523"/>
            <a:ext cx="8320393" cy="482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0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794" y="1030310"/>
            <a:ext cx="7792232" cy="514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8358" y="656822"/>
            <a:ext cx="9274674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90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757" y="1027906"/>
            <a:ext cx="8768486" cy="5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8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Nesbit’s </a:t>
            </a:r>
            <a:r>
              <a:rPr lang="en-US" b="1" dirty="0"/>
              <a:t>Method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7764" y="1004552"/>
            <a:ext cx="5577462" cy="3219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9" y="3438659"/>
            <a:ext cx="5923045" cy="319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8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726" y="837127"/>
            <a:ext cx="8876433" cy="54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7090" y="840959"/>
            <a:ext cx="8784231" cy="53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37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26" y="1027906"/>
            <a:ext cx="5030743" cy="50307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43" y="755663"/>
            <a:ext cx="7425878" cy="55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Barnes’ Method</a:t>
            </a:r>
            <a:br>
              <a:rPr lang="en-US" sz="2800" dirty="0"/>
            </a:br>
            <a:r>
              <a:rPr lang="en-US" sz="2800" dirty="0"/>
              <a:t>• Start from median lobe</a:t>
            </a:r>
            <a:br>
              <a:rPr lang="en-US" sz="2800" dirty="0"/>
            </a:br>
            <a:r>
              <a:rPr lang="en-US" sz="2800" dirty="0"/>
              <a:t>• Lateral lobe will be resected from the bottom to the top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304395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31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421" y="1159100"/>
            <a:ext cx="8124216" cy="46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50" y="991674"/>
            <a:ext cx="7859223" cy="49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4756" y="1068946"/>
            <a:ext cx="7834518" cy="510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4996" y="1223493"/>
            <a:ext cx="7422008" cy="485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9944" y="1027906"/>
            <a:ext cx="7638574" cy="490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7826" y="992825"/>
            <a:ext cx="7863158" cy="51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5050" y="995374"/>
            <a:ext cx="7810015" cy="512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7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745" y="994814"/>
            <a:ext cx="7953472" cy="51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6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en-US" sz="5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omplication</a:t>
            </a:r>
            <a:endParaRPr lang="en-US" sz="54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608" y="1690688"/>
            <a:ext cx="8122155" cy="50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48" y="1027906"/>
            <a:ext cx="5043365" cy="5043365"/>
          </a:xfrm>
        </p:spPr>
      </p:pic>
    </p:spTree>
    <p:extLst>
      <p:ext uri="{BB962C8B-B14F-4D97-AF65-F5344CB8AC3E}">
        <p14:creationId xmlns:p14="http://schemas.microsoft.com/office/powerpoint/2010/main" val="32596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387" y="808221"/>
            <a:ext cx="8215919" cy="532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8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749" y="789924"/>
            <a:ext cx="8114502" cy="53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Irrigation </a:t>
            </a:r>
            <a:r>
              <a:rPr lang="en-US" sz="5400" b="1" dirty="0"/>
              <a:t>Solutions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4000" b="1" dirty="0" smtClean="0"/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sz="4000" b="1" dirty="0" smtClean="0"/>
              <a:t>An </a:t>
            </a:r>
            <a:r>
              <a:rPr lang="en-US" sz="4000" b="1" dirty="0"/>
              <a:t>irrigation solution for TURP should be isotonic, electrically inert, nontoxic, transparent, easy to sterilize,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000" b="1" dirty="0" smtClean="0"/>
              <a:t>	and </a:t>
            </a:r>
            <a:r>
              <a:rPr lang="en-US" sz="4000" b="1" dirty="0"/>
              <a:t>inexpensive.</a:t>
            </a:r>
          </a:p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86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9436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4000" b="1" dirty="0" smtClean="0"/>
          </a:p>
          <a:p>
            <a:pPr algn="l" rtl="0" eaLnBrk="1" hangingPunct="1">
              <a:buFont typeface="Wingdings" pitchFamily="2" charset="2"/>
              <a:buChar char="n"/>
              <a:defRPr/>
            </a:pPr>
            <a:endParaRPr lang="en-US" sz="4000" b="1" dirty="0"/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sz="3200" b="1" dirty="0" smtClean="0"/>
              <a:t>water </a:t>
            </a:r>
            <a:r>
              <a:rPr lang="en-US" sz="3200" b="1" dirty="0"/>
              <a:t>is electrically inert and inexpensive and has excellent optical properties; however, it is extremely hypotonic. </a:t>
            </a:r>
            <a:endParaRPr lang="en-US" sz="3200" b="1" dirty="0" smtClean="0"/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en-US" sz="3200" b="1" dirty="0"/>
          </a:p>
          <a:p>
            <a:pPr algn="l" rtl="0" eaLnBrk="1" hangingPunct="1"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sz="3200" b="1" dirty="0"/>
              <a:t>When absorbed into the circulation in large amounts, plain water causes hemolysis, shock, and renal failure.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8048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81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>
              <a:effectLst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>
              <a:effectLst/>
            </a:endParaRPr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sz="3200" b="1" dirty="0"/>
              <a:t>In </a:t>
            </a:r>
            <a:r>
              <a:rPr lang="en-US" sz="3200" b="1" dirty="0" smtClean="0"/>
              <a:t>addition, </a:t>
            </a:r>
            <a:r>
              <a:rPr lang="en-US" sz="3200" b="1" dirty="0"/>
              <a:t>a number of nearly isotonic irrigation solutions have become available. </a:t>
            </a:r>
            <a:endParaRPr lang="en-US" sz="3200" b="1" dirty="0" smtClean="0"/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endParaRPr lang="en-US" sz="3200" b="1" dirty="0" smtClean="0"/>
          </a:p>
          <a:p>
            <a:pPr algn="l" rtl="0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n"/>
              <a:defRPr/>
            </a:pPr>
            <a:r>
              <a:rPr lang="en-US" sz="3200" b="1" dirty="0" smtClean="0"/>
              <a:t>Commonly </a:t>
            </a:r>
            <a:r>
              <a:rPr lang="en-US" sz="3200" b="1" dirty="0"/>
              <a:t>used are solutions of </a:t>
            </a:r>
            <a:r>
              <a:rPr lang="en-US" sz="3200" b="1" u="sng" dirty="0"/>
              <a:t>glycine</a:t>
            </a:r>
            <a:r>
              <a:rPr lang="en-US" sz="3200" b="1" dirty="0"/>
              <a:t>, 1.2%and 1.5%;</a:t>
            </a:r>
            <a:r>
              <a:rPr lang="en-US" sz="3200" b="1" u="sng" dirty="0"/>
              <a:t>mannitol</a:t>
            </a:r>
            <a:r>
              <a:rPr lang="en-US" sz="3200" b="1" dirty="0"/>
              <a:t>, 3% to 5%; </a:t>
            </a:r>
            <a:r>
              <a:rPr lang="en-US" sz="3200" b="1" u="sng" dirty="0"/>
              <a:t>glucose</a:t>
            </a:r>
            <a:r>
              <a:rPr lang="en-US" sz="3200" b="1" dirty="0"/>
              <a:t>, 2.5% to 4%; </a:t>
            </a:r>
            <a:r>
              <a:rPr lang="en-US" sz="3200" b="1" u="sng" dirty="0"/>
              <a:t>sorbitol</a:t>
            </a:r>
            <a:r>
              <a:rPr lang="en-US" sz="3200" b="1" dirty="0"/>
              <a:t>, 3.5%; </a:t>
            </a:r>
            <a:r>
              <a:rPr lang="en-US" sz="3200" b="1" u="sng" dirty="0" err="1"/>
              <a:t>Cytal</a:t>
            </a:r>
            <a:r>
              <a:rPr lang="en-US" sz="3200" b="1" dirty="0"/>
              <a:t> (a mixture of sorbitol, 2.7%, and mannitol, 0.54</a:t>
            </a:r>
            <a:r>
              <a:rPr lang="en-US" sz="3200" b="1" dirty="0" smtClean="0"/>
              <a:t>%).</a:t>
            </a:r>
            <a:endParaRPr lang="en-US" sz="32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3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7882" y="402299"/>
            <a:ext cx="8976165" cy="60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4572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b="1" dirty="0" smtClean="0">
                <a:effectLst/>
              </a:rPr>
              <a:t>Although they cause no significant hemolysis, excessive absorption of modern irrigation solutions might lead to other complications, such as 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pulmonary edema and </a:t>
            </a:r>
            <a:r>
              <a:rPr lang="en-US" b="1" dirty="0" err="1" smtClean="0">
                <a:solidFill>
                  <a:srgbClr val="FF0000"/>
                </a:solidFill>
                <a:effectLst/>
              </a:rPr>
              <a:t>hyponatremia</a:t>
            </a:r>
            <a:r>
              <a:rPr lang="en-US" b="1" dirty="0" smtClean="0">
                <a:solidFill>
                  <a:srgbClr val="FF0000"/>
                </a:solidFill>
                <a:effectLst/>
              </a:rPr>
              <a:t>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b="1" dirty="0" smtClean="0">
                <a:effectLst/>
              </a:rPr>
              <a:t> In addition, the solutes may have adverse effects. </a:t>
            </a: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r>
              <a:rPr lang="en-US" b="1" u="sng" dirty="0">
                <a:solidFill>
                  <a:schemeClr val="tx2"/>
                </a:solidFill>
              </a:rPr>
              <a:t>Glycine</a:t>
            </a:r>
            <a:r>
              <a:rPr lang="en-US" b="1" dirty="0"/>
              <a:t> may cause cardiac and retinal toxic effects</a:t>
            </a:r>
            <a:r>
              <a:rPr lang="en-US" b="1" u="sng" dirty="0"/>
              <a:t>, </a:t>
            </a:r>
            <a:r>
              <a:rPr lang="en-US" b="1" u="sng" dirty="0" err="1">
                <a:solidFill>
                  <a:schemeClr val="tx2"/>
                </a:solidFill>
              </a:rPr>
              <a:t>mannitol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/>
              <a:t>rapidly expands the blood volume and </a:t>
            </a:r>
            <a:r>
              <a:rPr lang="en-US" b="1" dirty="0" err="1"/>
              <a:t>mightcause</a:t>
            </a:r>
            <a:r>
              <a:rPr lang="en-US" b="1" dirty="0"/>
              <a:t> pulmonary edema in cardiac patients, and </a:t>
            </a:r>
            <a:r>
              <a:rPr lang="en-US" b="1" u="sng" dirty="0">
                <a:solidFill>
                  <a:schemeClr val="tx2"/>
                </a:solidFill>
              </a:rPr>
              <a:t>glucose </a:t>
            </a:r>
            <a:r>
              <a:rPr lang="en-US" b="1" dirty="0"/>
              <a:t>might cause severe hyperglycemia in diabetic patients</a:t>
            </a:r>
            <a:r>
              <a:rPr lang="en-US" dirty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b="1" dirty="0" smtClean="0">
              <a:effectLst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n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08090" y="1817822"/>
            <a:ext cx="9144000" cy="2387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6600" b="1" i="1" dirty="0" smtClean="0">
                <a:solidFill>
                  <a:srgbClr val="FFCC00"/>
                </a:solidFill>
              </a:rPr>
              <a:t>Complications </a:t>
            </a:r>
            <a:r>
              <a:rPr lang="en-US" sz="6600" b="1" i="1" dirty="0">
                <a:solidFill>
                  <a:srgbClr val="FFCC00"/>
                </a:solidFill>
              </a:rPr>
              <a:t>of Transurethral Resection</a:t>
            </a:r>
            <a:br>
              <a:rPr lang="en-US" sz="6600" b="1" i="1" dirty="0">
                <a:solidFill>
                  <a:srgbClr val="FFCC00"/>
                </a:solidFill>
              </a:rPr>
            </a:br>
            <a:r>
              <a:rPr lang="en-US" sz="6600" b="1" i="1" dirty="0">
                <a:solidFill>
                  <a:srgbClr val="FFCC00"/>
                </a:solidFill>
              </a:rPr>
              <a:t>of the Prostate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81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i="1">
                <a:solidFill>
                  <a:srgbClr val="FFCC00"/>
                </a:solidFill>
              </a:rPr>
              <a:t>Absorption of Irrigating Solution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1"/>
            <a:ext cx="8229600" cy="5064125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ffectLst/>
            </a:endParaRP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b="1"/>
              <a:t>Because the prostate gland contains large venous sinuses, it is inevitable that irrigating solution will be absorbed.</a:t>
            </a:r>
          </a:p>
          <a:p>
            <a:pPr algn="l" rtl="0" eaLnBrk="1" hangingPunct="1">
              <a:buFont typeface="Wingdings" pitchFamily="2" charset="2"/>
              <a:buBlip>
                <a:blip r:embed="rId2"/>
              </a:buBlip>
              <a:defRPr/>
            </a:pPr>
            <a:r>
              <a:rPr lang="en-US" sz="4000" b="1"/>
              <a:t>Simple principles govern the amount of absorption: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ffectLst/>
            </a:endParaRPr>
          </a:p>
          <a:p>
            <a:pPr algn="l"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>
              <a:effectLst/>
            </a:endParaRP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077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92725"/>
          </a:xfrm>
        </p:spPr>
        <p:txBody>
          <a:bodyPr/>
          <a:lstStyle/>
          <a:p>
            <a:pPr algn="l" rtl="0" eaLnBrk="1" hangingPunct="1">
              <a:buFont typeface="Wingdings" panose="02020603050405020304" pitchFamily="18" charset="0"/>
              <a:buNone/>
            </a:pPr>
            <a:endParaRPr lang="en-US" sz="5400" b="1" dirty="0" smtClean="0">
              <a:solidFill>
                <a:srgbClr val="FFCC00"/>
              </a:solidFill>
            </a:endParaRPr>
          </a:p>
          <a:p>
            <a:pPr algn="l" rtl="0" eaLnBrk="1" hangingPunct="1">
              <a:buFont typeface="Wingdings" panose="02020603050405020304" pitchFamily="18" charset="0"/>
              <a:buNone/>
            </a:pPr>
            <a:endParaRPr lang="en-US" sz="3200" b="1" dirty="0" smtClean="0">
              <a:solidFill>
                <a:srgbClr val="FFCC00"/>
              </a:solidFill>
            </a:endParaRPr>
          </a:p>
          <a:p>
            <a:pPr algn="l" rtl="0" eaLnBrk="1" hangingPunct="1">
              <a:buFont typeface="Wingdings" panose="02020603050405020304" pitchFamily="18" charset="0"/>
              <a:buNone/>
            </a:pPr>
            <a:r>
              <a:rPr lang="en-US" sz="3600" b="1" dirty="0" smtClean="0">
                <a:solidFill>
                  <a:srgbClr val="FFCC00"/>
                </a:solidFill>
              </a:rPr>
              <a:t>(</a:t>
            </a:r>
            <a:r>
              <a:rPr lang="en-US" sz="3600" b="1" dirty="0">
                <a:solidFill>
                  <a:srgbClr val="FFCC00"/>
                </a:solidFill>
              </a:rPr>
              <a:t>1)</a:t>
            </a:r>
            <a:r>
              <a:rPr lang="en-US" sz="3600" dirty="0"/>
              <a:t> </a:t>
            </a:r>
            <a:r>
              <a:rPr lang="en-US" sz="3600" b="1" dirty="0"/>
              <a:t>the </a:t>
            </a:r>
            <a:r>
              <a:rPr lang="en-US" sz="3600" b="1" dirty="0">
                <a:solidFill>
                  <a:srgbClr val="66FF66"/>
                </a:solidFill>
              </a:rPr>
              <a:t>height of the container of irrigating solution</a:t>
            </a:r>
            <a:r>
              <a:rPr lang="en-US" sz="3600" b="1" dirty="0"/>
              <a:t> above the surgical table determines the hydrostatic pressure driving fluid into prostatic veins and sinuses,</a:t>
            </a:r>
          </a:p>
        </p:txBody>
      </p:sp>
    </p:spTree>
    <p:extLst>
      <p:ext uri="{BB962C8B-B14F-4D97-AF65-F5344CB8AC3E}">
        <p14:creationId xmlns:p14="http://schemas.microsoft.com/office/powerpoint/2010/main" val="1778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377" y="587159"/>
            <a:ext cx="8418929" cy="558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5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838201"/>
            <a:ext cx="8229600" cy="529272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CC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CC00"/>
                </a:solidFill>
              </a:rPr>
              <a:t>(</a:t>
            </a:r>
            <a:r>
              <a:rPr lang="en-US" sz="3600" b="1" dirty="0">
                <a:solidFill>
                  <a:srgbClr val="FFCC00"/>
                </a:solidFill>
              </a:rPr>
              <a:t>2)</a:t>
            </a:r>
            <a:r>
              <a:rPr lang="en-US" sz="3600" b="1" dirty="0"/>
              <a:t> The time of resection is proportional to the quantity of fluid  that is absorbed</a:t>
            </a:r>
            <a:r>
              <a:rPr lang="en-US" sz="4400" dirty="0"/>
              <a:t>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4400" dirty="0"/>
              <a:t> </a:t>
            </a:r>
            <a:r>
              <a:rPr lang="en-US" sz="3600" dirty="0"/>
              <a:t>On average, </a:t>
            </a:r>
            <a:r>
              <a:rPr lang="en-US" sz="3600" b="1" i="1" dirty="0">
                <a:solidFill>
                  <a:srgbClr val="FFCC00"/>
                </a:solidFill>
              </a:rPr>
              <a:t>10 to 30 mL of fluid is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600" b="1" i="1" dirty="0">
                <a:solidFill>
                  <a:srgbClr val="FFCC00"/>
                </a:solidFill>
              </a:rPr>
              <a:t>absorbed per minute</a:t>
            </a:r>
            <a:r>
              <a:rPr lang="en-US" sz="3600" dirty="0"/>
              <a:t> of resection time, with as much as 6 to 8 L absorbed in some procedures lasting up to 2 hours.</a:t>
            </a:r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/>
          </a:p>
          <a:p>
            <a:pPr eaLnBrk="1" hangingPunct="1">
              <a:buFont typeface="Wingdings" pitchFamily="2" charset="2"/>
              <a:buBlip>
                <a:blip r:embed="rId2"/>
              </a:buBlip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50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8750"/>
            <a:ext cx="8229600" cy="1670050"/>
          </a:xfrm>
        </p:spPr>
        <p:txBody>
          <a:bodyPr/>
          <a:lstStyle/>
          <a:p>
            <a:pPr algn="ctr" eaLnBrk="1" hangingPunct="1"/>
            <a:r>
              <a:rPr lang="en-US" altLang="en-US" sz="3600" b="1" i="1" dirty="0">
                <a:solidFill>
                  <a:srgbClr val="000099"/>
                </a:solidFill>
              </a:rPr>
              <a:t>Circulatory Overload, Hyponatremia,</a:t>
            </a:r>
            <a:br>
              <a:rPr lang="en-US" altLang="en-US" sz="3600" b="1" i="1" dirty="0">
                <a:solidFill>
                  <a:srgbClr val="000099"/>
                </a:solidFill>
              </a:rPr>
            </a:br>
            <a:r>
              <a:rPr lang="en-US" altLang="en-US" sz="3600" b="1" i="1" dirty="0">
                <a:solidFill>
                  <a:srgbClr val="000099"/>
                </a:solidFill>
              </a:rPr>
              <a:t>and Hypo-osmolality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9372600" cy="4351338"/>
          </a:xfrm>
        </p:spPr>
        <p:txBody>
          <a:bodyPr/>
          <a:lstStyle/>
          <a:p>
            <a:pPr algn="l" rtl="0" eaLnBrk="1" hangingPunct="1">
              <a:defRPr/>
            </a:pPr>
            <a:endParaRPr lang="en-US" b="1" dirty="0" smtClean="0">
              <a:effectLst/>
            </a:endParaRPr>
          </a:p>
          <a:p>
            <a:pPr marL="0" indent="0" algn="l" rtl="0" eaLnBrk="1" hangingPunct="1">
              <a:buNone/>
              <a:defRPr/>
            </a:pPr>
            <a:endParaRPr lang="en-US" b="1" dirty="0" smtClean="0">
              <a:effectLst/>
            </a:endParaRPr>
          </a:p>
          <a:p>
            <a:pPr algn="l" rtl="0" eaLnBrk="1" hangingPunct="1">
              <a:defRPr/>
            </a:pPr>
            <a:r>
              <a:rPr lang="en-US" b="1" dirty="0" smtClean="0">
                <a:effectLst/>
              </a:rPr>
              <a:t>absorption of large quantities of water led </a:t>
            </a:r>
            <a:r>
              <a:rPr lang="en-US" b="1" dirty="0" err="1" smtClean="0">
                <a:solidFill>
                  <a:srgbClr val="66FF66"/>
                </a:solidFill>
                <a:effectLst/>
              </a:rPr>
              <a:t>dilutional</a:t>
            </a:r>
            <a:r>
              <a:rPr lang="en-US" b="1" dirty="0" smtClean="0">
                <a:solidFill>
                  <a:srgbClr val="66FF66"/>
                </a:solidFill>
                <a:effectLst/>
              </a:rPr>
              <a:t> hyponatremia</a:t>
            </a:r>
            <a:r>
              <a:rPr lang="en-US" b="1" dirty="0" smtClean="0">
                <a:effectLst/>
              </a:rPr>
              <a:t>, which resulted in </a:t>
            </a:r>
            <a:r>
              <a:rPr lang="en-US" b="1" dirty="0" smtClean="0">
                <a:solidFill>
                  <a:srgbClr val="66FF66"/>
                </a:solidFill>
                <a:effectLst/>
              </a:rPr>
              <a:t>hemolysis</a:t>
            </a:r>
            <a:r>
              <a:rPr lang="en-US" b="1" dirty="0" smtClean="0">
                <a:effectLst/>
              </a:rPr>
              <a:t> of red blood cells and </a:t>
            </a:r>
            <a:r>
              <a:rPr lang="en-US" b="1" dirty="0" smtClean="0">
                <a:solidFill>
                  <a:srgbClr val="66FF66"/>
                </a:solidFill>
                <a:effectLst/>
              </a:rPr>
              <a:t>CNS symptoms</a:t>
            </a:r>
            <a:r>
              <a:rPr lang="en-US" b="1" dirty="0" smtClean="0">
                <a:effectLst/>
              </a:rPr>
              <a:t> ranging from confusion to convulsions and coma.</a:t>
            </a: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73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5400" b="1" i="1" dirty="0"/>
              <a:t>Perforation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endParaRPr lang="en-US" altLang="en-US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b="1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 smtClean="0"/>
              <a:t>Another </a:t>
            </a:r>
            <a:r>
              <a:rPr lang="en-US" b="1" dirty="0"/>
              <a:t>relatively common complication of TURP is perforation of the bladder.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/>
              <a:t>Perforations usually occur during </a:t>
            </a:r>
            <a:r>
              <a:rPr lang="en-US" b="1" dirty="0">
                <a:solidFill>
                  <a:srgbClr val="66FF66"/>
                </a:solidFill>
              </a:rPr>
              <a:t>difficult resections</a:t>
            </a:r>
            <a:r>
              <a:rPr lang="en-US" b="1" dirty="0"/>
              <a:t> and are most often made by the cutting loop or knife electrode.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b="1" dirty="0"/>
              <a:t>Some, however, are made </a:t>
            </a:r>
            <a:r>
              <a:rPr lang="en-US" b="1" dirty="0">
                <a:solidFill>
                  <a:srgbClr val="66FF66"/>
                </a:solidFill>
              </a:rPr>
              <a:t>by the tip of the </a:t>
            </a:r>
            <a:r>
              <a:rPr lang="en-US" b="1" dirty="0" err="1">
                <a:solidFill>
                  <a:srgbClr val="66FF66"/>
                </a:solidFill>
              </a:rPr>
              <a:t>resectoscope</a:t>
            </a:r>
            <a:r>
              <a:rPr lang="en-US" b="1" dirty="0"/>
              <a:t>, whereas others may result from </a:t>
            </a:r>
            <a:r>
              <a:rPr lang="en-US" b="1" dirty="0" err="1">
                <a:solidFill>
                  <a:srgbClr val="FF0000"/>
                </a:solidFill>
              </a:rPr>
              <a:t>overdistention</a:t>
            </a:r>
            <a:r>
              <a:rPr lang="en-US" b="1" dirty="0">
                <a:solidFill>
                  <a:srgbClr val="FF0000"/>
                </a:solidFill>
              </a:rPr>
              <a:t> of the bladder</a:t>
            </a:r>
            <a:r>
              <a:rPr lang="en-US" b="1" dirty="0"/>
              <a:t> with irrigation fluid.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8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0"/>
            <a:ext cx="8229600" cy="6324600"/>
          </a:xfrm>
        </p:spPr>
        <p:txBody>
          <a:bodyPr/>
          <a:lstStyle/>
          <a:p>
            <a:pPr algn="l" rtl="0" eaLnBrk="1" hangingPunct="1">
              <a:defRPr/>
            </a:pPr>
            <a:endParaRPr lang="en-US" sz="3200" b="1" dirty="0" smtClean="0"/>
          </a:p>
          <a:p>
            <a:pPr algn="l" rtl="0" eaLnBrk="1" hangingPunct="1">
              <a:defRPr/>
            </a:pPr>
            <a:endParaRPr lang="en-US" sz="3200" b="1" dirty="0"/>
          </a:p>
          <a:p>
            <a:pPr algn="l" rtl="0" eaLnBrk="1" hangingPunct="1">
              <a:defRPr/>
            </a:pPr>
            <a:endParaRPr lang="en-US" sz="3200" b="1" dirty="0" smtClean="0"/>
          </a:p>
          <a:p>
            <a:pPr algn="l" rtl="0" eaLnBrk="1" hangingPunct="1">
              <a:defRPr/>
            </a:pPr>
            <a:endParaRPr lang="en-US" sz="3200" b="1" dirty="0"/>
          </a:p>
          <a:p>
            <a:pPr algn="l" rtl="0" eaLnBrk="1" hangingPunct="1">
              <a:defRPr/>
            </a:pPr>
            <a:r>
              <a:rPr lang="en-US" sz="3200" b="1" dirty="0" smtClean="0"/>
              <a:t>Most </a:t>
            </a:r>
            <a:r>
              <a:rPr lang="en-US" sz="3200" b="1" dirty="0"/>
              <a:t>perforations are </a:t>
            </a:r>
            <a:r>
              <a:rPr lang="en-US" sz="3200" b="1" dirty="0">
                <a:solidFill>
                  <a:srgbClr val="000099"/>
                </a:solidFill>
              </a:rPr>
              <a:t>extra peritoneal</a:t>
            </a:r>
            <a:r>
              <a:rPr lang="en-US" sz="3200" b="1" dirty="0"/>
              <a:t>, and in a conscious patient they result in pain in the periumbilical, </a:t>
            </a:r>
            <a:r>
              <a:rPr lang="en-US" sz="3200" b="1" dirty="0" err="1"/>
              <a:t>inguinal,or</a:t>
            </a:r>
            <a:r>
              <a:rPr lang="en-US" sz="3200" b="1" dirty="0"/>
              <a:t> suprapubic regions; </a:t>
            </a:r>
          </a:p>
          <a:p>
            <a:pPr algn="l" rtl="0" eaLnBrk="1" hangingPunct="1">
              <a:defRPr/>
            </a:pPr>
            <a:r>
              <a:rPr lang="en-US" sz="3200" b="1" dirty="0">
                <a:solidFill>
                  <a:srgbClr val="003300"/>
                </a:solidFill>
              </a:rPr>
              <a:t>additionally, the urologist may note the irregular return of irrigating fluid.</a:t>
            </a: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0"/>
            <a:ext cx="8229600" cy="6858000"/>
          </a:xfrm>
        </p:spPr>
        <p:txBody>
          <a:bodyPr/>
          <a:lstStyle/>
          <a:p>
            <a:pPr algn="l" rtl="0" eaLnBrk="1" hangingPunct="1">
              <a:defRPr/>
            </a:pPr>
            <a:endParaRPr lang="en-US" b="1" dirty="0" smtClean="0">
              <a:effectLst/>
            </a:endParaRPr>
          </a:p>
          <a:p>
            <a:pPr algn="l" rtl="0" eaLnBrk="1" hangingPunct="1">
              <a:defRPr/>
            </a:pPr>
            <a:endParaRPr lang="en-US" b="1" dirty="0"/>
          </a:p>
          <a:p>
            <a:pPr algn="l" rtl="0" eaLnBrk="1" hangingPunct="1">
              <a:defRPr/>
            </a:pPr>
            <a:endParaRPr lang="en-US" b="1" dirty="0" smtClean="0">
              <a:effectLst/>
            </a:endParaRPr>
          </a:p>
          <a:p>
            <a:pPr algn="l" rtl="0" eaLnBrk="1" hangingPunct="1">
              <a:defRPr/>
            </a:pPr>
            <a:endParaRPr lang="en-US" b="1" dirty="0"/>
          </a:p>
          <a:p>
            <a:pPr algn="l" rtl="0" eaLnBrk="1" hangingPunct="1">
              <a:defRPr/>
            </a:pPr>
            <a:r>
              <a:rPr lang="en-US" b="1" dirty="0" smtClean="0">
                <a:effectLst/>
              </a:rPr>
              <a:t>Less often, the perforation is through the wall of the bladder and is </a:t>
            </a:r>
            <a:r>
              <a:rPr lang="en-US" b="1" dirty="0" smtClean="0">
                <a:solidFill>
                  <a:srgbClr val="000099"/>
                </a:solidFill>
                <a:effectLst/>
              </a:rPr>
              <a:t>intraperitoneal</a:t>
            </a:r>
            <a:r>
              <a:rPr lang="en-US" b="1" dirty="0" smtClean="0">
                <a:effectLst/>
              </a:rPr>
              <a:t>, or a large extra peritoneal perforation may extend into the peritoneum. </a:t>
            </a:r>
          </a:p>
          <a:p>
            <a:pPr algn="l" rtl="0" eaLnBrk="1" hangingPunct="1">
              <a:defRPr/>
            </a:pPr>
            <a:endParaRPr lang="en-US" b="1" dirty="0" smtClean="0">
              <a:effectLst/>
            </a:endParaRPr>
          </a:p>
          <a:p>
            <a:pPr algn="l" rtl="0" eaLnBrk="1" hangingPunct="1">
              <a:defRPr/>
            </a:pPr>
            <a:r>
              <a:rPr lang="en-US" b="1" dirty="0" smtClean="0">
                <a:effectLst/>
              </a:rPr>
              <a:t>In such cases</a:t>
            </a:r>
            <a:r>
              <a:rPr lang="en-US" b="1" u="sng" dirty="0" smtClean="0">
                <a:solidFill>
                  <a:srgbClr val="003300"/>
                </a:solidFill>
                <a:effectLst/>
              </a:rPr>
              <a:t>, pain</a:t>
            </a:r>
            <a:r>
              <a:rPr lang="en-US" b="1" dirty="0" smtClean="0">
                <a:effectLst/>
              </a:rPr>
              <a:t> may be generalized in the upper part of the abdomen or be referred from the diaphragm to the precordial region or the shoulder.</a:t>
            </a:r>
          </a:p>
          <a:p>
            <a:pPr eaLnBrk="1" hangingPunct="1">
              <a:defRPr/>
            </a:pPr>
            <a:endParaRPr lang="en-US" dirty="0" smtClean="0">
              <a:effectLst/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93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400"/>
              <a:t/>
            </a:r>
            <a:br>
              <a:rPr lang="en-US" altLang="en-US" sz="3400"/>
            </a:br>
            <a:r>
              <a:rPr lang="en-US" altLang="en-US" sz="5600" b="1" i="1">
                <a:solidFill>
                  <a:srgbClr val="000099"/>
                </a:solidFill>
              </a:rPr>
              <a:t>TURP Syndrome</a:t>
            </a:r>
            <a:r>
              <a:rPr lang="en-US" altLang="en-US" sz="3400"/>
              <a:t/>
            </a:r>
            <a:br>
              <a:rPr lang="en-US" altLang="en-US" sz="3400"/>
            </a:br>
            <a:endParaRPr lang="en-US" altLang="en-US" sz="3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52578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algn="l" rtl="0" eaLnBrk="1" hangingPunct="1"/>
            <a:r>
              <a:rPr lang="en-US" altLang="en-US" sz="3600" b="1" i="1" u="sng" dirty="0"/>
              <a:t>TURP syndrome</a:t>
            </a:r>
            <a:r>
              <a:rPr lang="en-US" altLang="en-US" sz="3600" b="1" dirty="0"/>
              <a:t> is a term applied to a constellation of symptoms and signs caused primarily by excessive absorption of irrigating fluid.</a:t>
            </a:r>
          </a:p>
          <a:p>
            <a:pPr eaLnBrk="1" hangingPunct="1"/>
            <a:endParaRPr lang="en-US" alt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411109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304801"/>
            <a:ext cx="8229600" cy="5826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i="1" u="sng" dirty="0"/>
              <a:t>Neurologic manifestations</a:t>
            </a:r>
            <a:r>
              <a:rPr lang="en-US" altLang="en-US" sz="3200" b="1" dirty="0"/>
              <a:t>,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/>
              <a:t>such as restlessness, agitation, confusion, altered sensorium,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/>
              <a:t>seizure, and coma, result from </a:t>
            </a:r>
            <a:r>
              <a:rPr lang="en-US" altLang="en-US" sz="3200" b="1" dirty="0">
                <a:solidFill>
                  <a:srgbClr val="A50021"/>
                </a:solidFill>
              </a:rPr>
              <a:t>water intoxication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A50021"/>
                </a:solidFill>
              </a:rPr>
              <a:t>and </a:t>
            </a:r>
            <a:r>
              <a:rPr lang="en-US" altLang="en-US" sz="3200" b="1" dirty="0" err="1">
                <a:solidFill>
                  <a:srgbClr val="A50021"/>
                </a:solidFill>
              </a:rPr>
              <a:t>dilutional</a:t>
            </a:r>
            <a:r>
              <a:rPr lang="en-US" altLang="en-US" sz="3200" b="1" dirty="0">
                <a:solidFill>
                  <a:srgbClr val="A50021"/>
                </a:solidFill>
              </a:rPr>
              <a:t> hyponatremia</a:t>
            </a:r>
            <a:r>
              <a:rPr lang="en-US" altLang="en-US" sz="3200" b="1" dirty="0"/>
              <a:t>, which collectively produce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0099"/>
                </a:solidFill>
              </a:rPr>
              <a:t>cerebral edema</a:t>
            </a:r>
            <a:r>
              <a:rPr lang="en-US" altLang="en-US" sz="3200" b="1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3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1"/>
            <a:ext cx="8229600" cy="5902325"/>
          </a:xfrm>
        </p:spPr>
        <p:txBody>
          <a:bodyPr/>
          <a:lstStyle/>
          <a:p>
            <a:pPr eaLnBrk="1" hangingPunct="1"/>
            <a:endParaRPr lang="en-US" altLang="en-US" dirty="0" smtClean="0"/>
          </a:p>
          <a:p>
            <a:pPr algn="l" rtl="0" eaLnBrk="1" hangingPunct="1"/>
            <a:endParaRPr lang="en-US" altLang="en-US" sz="4400" b="1" dirty="0" smtClean="0"/>
          </a:p>
          <a:p>
            <a:pPr algn="l" rtl="0" eaLnBrk="1" hangingPunct="1"/>
            <a:endParaRPr lang="en-US" altLang="en-US" sz="4400" b="1" dirty="0"/>
          </a:p>
          <a:p>
            <a:pPr algn="l" rtl="0" eaLnBrk="1" hangingPunct="1"/>
            <a:r>
              <a:rPr lang="en-US" altLang="en-US" sz="3200" b="1" dirty="0" smtClean="0"/>
              <a:t>The </a:t>
            </a:r>
            <a:r>
              <a:rPr lang="en-US" altLang="en-US" sz="3200" b="1" u="sng" dirty="0">
                <a:solidFill>
                  <a:srgbClr val="000099"/>
                </a:solidFill>
              </a:rPr>
              <a:t>cardiovascular effects</a:t>
            </a:r>
            <a:r>
              <a:rPr lang="en-US" altLang="en-US" sz="3200" b="1" dirty="0"/>
              <a:t> reflect </a:t>
            </a:r>
            <a:r>
              <a:rPr lang="en-US" altLang="en-US" sz="3200" b="1" dirty="0">
                <a:solidFill>
                  <a:srgbClr val="009900"/>
                </a:solidFill>
              </a:rPr>
              <a:t>volume overload and hyponatremia</a:t>
            </a:r>
            <a:r>
              <a:rPr lang="en-US" altLang="en-US" sz="3200" b="1" dirty="0"/>
              <a:t>.</a:t>
            </a:r>
          </a:p>
          <a:p>
            <a:pPr algn="l" rtl="0" eaLnBrk="1" hangingPunct="1"/>
            <a:endParaRPr lang="en-US" altLang="en-US" sz="3200" b="1" dirty="0" smtClean="0"/>
          </a:p>
          <a:p>
            <a:pPr algn="l" rtl="0" eaLnBrk="1" hangingPunct="1"/>
            <a:r>
              <a:rPr lang="en-US" altLang="en-US" sz="3200" b="1" u="sng" dirty="0" smtClean="0"/>
              <a:t> </a:t>
            </a:r>
            <a:r>
              <a:rPr lang="en-US" altLang="en-US" sz="3200" b="1" u="sng" dirty="0"/>
              <a:t>Hypertension and bradycardia</a:t>
            </a:r>
            <a:r>
              <a:rPr lang="en-US" altLang="en-US" sz="3200" b="1" dirty="0"/>
              <a:t> are frequently seen because of acute </a:t>
            </a:r>
            <a:r>
              <a:rPr lang="en-US" altLang="en-US" sz="3200" b="1" dirty="0">
                <a:solidFill>
                  <a:srgbClr val="A50021"/>
                </a:solidFill>
              </a:rPr>
              <a:t>hypervolemia</a:t>
            </a:r>
            <a:r>
              <a:rPr lang="en-US" altLang="en-US" sz="3200" b="1" dirty="0"/>
              <a:t>.</a:t>
            </a:r>
            <a:r>
              <a:rPr lang="en-US" altLang="en-US" sz="3200" dirty="0" smtClean="0"/>
              <a:t> 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8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28601"/>
            <a:ext cx="8229600" cy="5902325"/>
          </a:xfrm>
        </p:spPr>
        <p:txBody>
          <a:bodyPr/>
          <a:lstStyle/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200" b="1" i="1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200" b="1" i="1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200" b="1" i="1" dirty="0" smtClean="0"/>
          </a:p>
          <a:p>
            <a:pPr algn="l" rtl="0" eaLnBrk="1" hangingPunct="1">
              <a:buFont typeface="Wingdings" panose="05000000000000000000" pitchFamily="2" charset="2"/>
              <a:buNone/>
            </a:pPr>
            <a:endParaRPr lang="en-US" altLang="en-US" sz="3200" b="1" i="1" dirty="0"/>
          </a:p>
          <a:p>
            <a:pPr algn="l" rtl="0" eaLnBrk="1" hangingPunct="1">
              <a:buFont typeface="Wingdings" panose="05000000000000000000" pitchFamily="2" charset="2"/>
              <a:buNone/>
            </a:pPr>
            <a:r>
              <a:rPr lang="en-US" altLang="en-US" sz="3200" b="1" i="1" dirty="0" smtClean="0"/>
              <a:t>If </a:t>
            </a:r>
            <a:r>
              <a:rPr lang="en-US" altLang="en-US" sz="3200" b="1" i="1" dirty="0"/>
              <a:t>serum sodium levels </a:t>
            </a:r>
            <a:r>
              <a:rPr lang="en-US" altLang="en-US" sz="3200" b="1" i="1" u="sng" dirty="0">
                <a:solidFill>
                  <a:srgbClr val="A50021"/>
                </a:solidFill>
              </a:rPr>
              <a:t>rapidly decrease to less than 120 </a:t>
            </a:r>
            <a:r>
              <a:rPr lang="en-US" altLang="en-US" sz="3200" b="1" i="1" u="sng" dirty="0" err="1">
                <a:solidFill>
                  <a:srgbClr val="A50021"/>
                </a:solidFill>
              </a:rPr>
              <a:t>mEq</a:t>
            </a:r>
            <a:r>
              <a:rPr lang="en-US" altLang="en-US" sz="3200" b="1" i="1" u="sng" dirty="0">
                <a:solidFill>
                  <a:srgbClr val="A50021"/>
                </a:solidFill>
              </a:rPr>
              <a:t>/L</a:t>
            </a:r>
            <a:r>
              <a:rPr lang="en-US" altLang="en-US" sz="3200" b="1" i="1" dirty="0"/>
              <a:t>, negative inotropic effects are manifested as </a:t>
            </a:r>
            <a:r>
              <a:rPr lang="en-US" altLang="en-US" sz="3200" b="1" i="1" dirty="0">
                <a:solidFill>
                  <a:srgbClr val="0000FF"/>
                </a:solidFill>
              </a:rPr>
              <a:t>hypotension and ECG changes</a:t>
            </a:r>
            <a:r>
              <a:rPr lang="en-US" altLang="en-US" sz="3200" b="1" i="1" dirty="0"/>
              <a:t> of widened QRS complexes and ventricular ectopy.</a:t>
            </a:r>
          </a:p>
          <a:p>
            <a:pPr eaLnBrk="1" hangingPunct="1"/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208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200" b="1" i="1" dirty="0" smtClean="0">
                <a:solidFill>
                  <a:srgbClr val="A50021"/>
                </a:solidFill>
              </a:rPr>
              <a:t/>
            </a:r>
            <a:br>
              <a:rPr lang="en-US" altLang="en-US" sz="4200" b="1" i="1" dirty="0" smtClean="0">
                <a:solidFill>
                  <a:srgbClr val="A50021"/>
                </a:solidFill>
              </a:rPr>
            </a:br>
            <a:r>
              <a:rPr lang="en-US" altLang="en-US" sz="4200" b="1" i="1" dirty="0" smtClean="0">
                <a:solidFill>
                  <a:srgbClr val="A50021"/>
                </a:solidFill>
              </a:rPr>
              <a:t>Treatment </a:t>
            </a:r>
            <a:r>
              <a:rPr lang="en-US" altLang="en-US" sz="4200" b="1" i="1" dirty="0">
                <a:solidFill>
                  <a:srgbClr val="A50021"/>
                </a:solidFill>
              </a:rPr>
              <a:t>of TURP syndrome</a:t>
            </a:r>
            <a:r>
              <a:rPr lang="en-US" altLang="en-US" sz="3400" b="1" dirty="0"/>
              <a:t/>
            </a:r>
            <a:br>
              <a:rPr lang="en-US" altLang="en-US" sz="3400" b="1" dirty="0"/>
            </a:br>
            <a:endParaRPr lang="en-US" altLang="en-US" sz="3400" b="1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09601"/>
            <a:ext cx="8229600" cy="5521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algn="l" rtl="0" eaLnBrk="1" hangingPunct="1">
              <a:lnSpc>
                <a:spcPct val="90000"/>
              </a:lnSpc>
            </a:pPr>
            <a:endParaRPr lang="en-US" altLang="en-US" sz="3200" b="1" dirty="0" smtClean="0"/>
          </a:p>
          <a:p>
            <a:pPr algn="l" rtl="0" eaLnBrk="1" hangingPunct="1">
              <a:lnSpc>
                <a:spcPct val="90000"/>
              </a:lnSpc>
            </a:pPr>
            <a:endParaRPr lang="en-US" altLang="en-US" sz="3200" b="1" dirty="0" smtClean="0"/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 smtClean="0"/>
              <a:t>consists </a:t>
            </a:r>
            <a:r>
              <a:rPr lang="en-US" altLang="en-US" sz="3200" b="1" dirty="0"/>
              <a:t>of </a:t>
            </a:r>
            <a:r>
              <a:rPr lang="en-US" altLang="en-US" sz="3200" b="1" u="sng" dirty="0">
                <a:solidFill>
                  <a:srgbClr val="009900"/>
                </a:solidFill>
              </a:rPr>
              <a:t>fluid restriction</a:t>
            </a:r>
            <a:r>
              <a:rPr lang="en-US" altLang="en-US" sz="3200" b="1" dirty="0">
                <a:solidFill>
                  <a:srgbClr val="009900"/>
                </a:solidFill>
              </a:rPr>
              <a:t> and a loop diuretic</a:t>
            </a:r>
            <a:r>
              <a:rPr lang="en-US" altLang="en-US" sz="3200" b="1" dirty="0"/>
              <a:t> such as furosemide. </a:t>
            </a:r>
          </a:p>
          <a:p>
            <a:pPr algn="l" rtl="0" eaLnBrk="1" hangingPunct="1">
              <a:lnSpc>
                <a:spcPct val="90000"/>
              </a:lnSpc>
            </a:pPr>
            <a:r>
              <a:rPr lang="en-US" altLang="en-US" sz="3200" b="1" dirty="0">
                <a:solidFill>
                  <a:srgbClr val="000099"/>
                </a:solidFill>
              </a:rPr>
              <a:t>Hypertonic saline</a:t>
            </a:r>
            <a:r>
              <a:rPr lang="en-US" altLang="en-US" sz="3200" b="1" dirty="0"/>
              <a:t> (3% sodium chloride) is rarely, if ever necessary and should be considered only in patients with </a:t>
            </a:r>
            <a:r>
              <a:rPr lang="en-US" altLang="en-US" sz="3200" b="1" u="sng" dirty="0"/>
              <a:t>severe hyponatremia</a:t>
            </a:r>
            <a:r>
              <a:rPr lang="en-US" altLang="en-US" sz="3200" b="1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1751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1500" y="541350"/>
            <a:ext cx="7134167" cy="53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3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051" y="292902"/>
            <a:ext cx="5370022" cy="2146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95" y="1460820"/>
            <a:ext cx="5105400" cy="1325563"/>
          </a:xfrm>
        </p:spPr>
        <p:txBody>
          <a:bodyPr>
            <a:noAutofit/>
          </a:bodyPr>
          <a:lstStyle/>
          <a:p>
            <a:r>
              <a:rPr lang="en-US" sz="1800" dirty="0"/>
              <a:t>We searched the medical literature for clinical trials up to 19 March 2019. We found 59 </a:t>
            </a:r>
            <a:r>
              <a:rPr lang="en-US" sz="1800" dirty="0" err="1"/>
              <a:t>randomised</a:t>
            </a:r>
            <a:r>
              <a:rPr lang="en-US" sz="1800" dirty="0"/>
              <a:t> trials that compared BTURP with MTURP. These studies included a total of 8924 patients. The longest period of follow-up for the outcomes of interest was 12 months after treatment.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1073" y="3280771"/>
            <a:ext cx="5016661" cy="269608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073" y="3290308"/>
            <a:ext cx="5016661" cy="269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769" y="409409"/>
            <a:ext cx="8023539" cy="60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105" y="824249"/>
            <a:ext cx="10521546" cy="534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7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7175" y="978794"/>
            <a:ext cx="10517139" cy="543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0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193" y="474854"/>
            <a:ext cx="11110547" cy="57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015" y="690915"/>
            <a:ext cx="7632758" cy="558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793</Words>
  <Application>Microsoft Office PowerPoint</Application>
  <PresentationFormat>Widescreen</PresentationFormat>
  <Paragraphs>109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Aharoni</vt:lpstr>
      <vt:lpstr>Arial</vt:lpstr>
      <vt:lpstr>Calibri</vt:lpstr>
      <vt:lpstr>Calibri Light</vt:lpstr>
      <vt:lpstr>Wingdings</vt:lpstr>
      <vt:lpstr>Office Theme</vt:lpstr>
      <vt:lpstr>Transurethral Resection of Prostate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Nesbit’s Method</vt:lpstr>
      <vt:lpstr>PowerPoint Presentation</vt:lpstr>
      <vt:lpstr>PowerPoint Presentation</vt:lpstr>
      <vt:lpstr>Barnes’ Method • Start from median lobe • Lateral lobe will be resected from the bottom to the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</vt:lpstr>
      <vt:lpstr>PowerPoint Presentation</vt:lpstr>
      <vt:lpstr>PowerPoint Presentation</vt:lpstr>
      <vt:lpstr> Irrigation Solutions </vt:lpstr>
      <vt:lpstr>PowerPoint Presentation</vt:lpstr>
      <vt:lpstr>PowerPoint Presentation</vt:lpstr>
      <vt:lpstr>PowerPoint Presentation</vt:lpstr>
      <vt:lpstr>PowerPoint Presentation</vt:lpstr>
      <vt:lpstr>      Complications of Transurethral Resection of the Prostate </vt:lpstr>
      <vt:lpstr>Absorption of Irrigating Solution </vt:lpstr>
      <vt:lpstr>PowerPoint Presentation</vt:lpstr>
      <vt:lpstr>PowerPoint Presentation</vt:lpstr>
      <vt:lpstr>Circulatory Overload, Hyponatremia, and Hypo-osmolality </vt:lpstr>
      <vt:lpstr>Perforation </vt:lpstr>
      <vt:lpstr>PowerPoint Presentation</vt:lpstr>
      <vt:lpstr>PowerPoint Presentation</vt:lpstr>
      <vt:lpstr> TURP Syndrome </vt:lpstr>
      <vt:lpstr>PowerPoint Presentation</vt:lpstr>
      <vt:lpstr>PowerPoint Presentation</vt:lpstr>
      <vt:lpstr>PowerPoint Presentation</vt:lpstr>
      <vt:lpstr> Treatment of TURP syndrome </vt:lpstr>
      <vt:lpstr>We searched the medical literature for clinical trials up to 19 March 2019. We found 59 randomised trials that compared BTURP with MTURP. These studies included a total of 8924 patients. The longest period of follow-up for the outcomes of interest was 12 months after treatment.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Farshi</dc:creator>
  <cp:lastModifiedBy>Alireza Farshi</cp:lastModifiedBy>
  <cp:revision>27</cp:revision>
  <dcterms:created xsi:type="dcterms:W3CDTF">2020-10-13T12:20:58Z</dcterms:created>
  <dcterms:modified xsi:type="dcterms:W3CDTF">2020-10-14T09:45:08Z</dcterms:modified>
</cp:coreProperties>
</file>